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56" r:id="rId2"/>
    <p:sldId id="279" r:id="rId3"/>
    <p:sldId id="281" r:id="rId4"/>
    <p:sldId id="283" r:id="rId5"/>
    <p:sldId id="284" r:id="rId6"/>
    <p:sldId id="285" r:id="rId7"/>
    <p:sldId id="291" r:id="rId8"/>
    <p:sldId id="287" r:id="rId9"/>
    <p:sldId id="278" r:id="rId10"/>
    <p:sldId id="286" r:id="rId11"/>
    <p:sldId id="282" r:id="rId12"/>
    <p:sldId id="288" r:id="rId13"/>
    <p:sldId id="289" r:id="rId14"/>
    <p:sldId id="290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  <a:srgbClr val="000000"/>
    <a:srgbClr val="E31B2E"/>
    <a:srgbClr val="008000"/>
    <a:srgbClr val="FF6600"/>
    <a:srgbClr val="990033"/>
    <a:srgbClr val="3B0A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6" autoAdjust="0"/>
    <p:restoredTop sz="94660"/>
  </p:normalViewPr>
  <p:slideViewPr>
    <p:cSldViewPr>
      <p:cViewPr varScale="1">
        <p:scale>
          <a:sx n="69" d="100"/>
          <a:sy n="69" d="100"/>
        </p:scale>
        <p:origin x="-4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D3313-3188-4D49-AA0E-BF23F8ACAA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47773-9C34-4A42-AFF5-286A4CF112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AF5BE-FEB5-4BE7-9094-81E157E5E8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92922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69BD7-C688-45F1-B786-00E3FBDD69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8BB15-FF83-4F85-9E2E-C1D10CB338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160C9-6649-4858-AB12-5D212CDC74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428A0-6237-4870-8231-4ACCF80458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F2D29-0964-4FBC-8AAE-682DE6D1F4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76403-EFF5-4806-A275-8E37C17E26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20D04-8ABF-47B7-991C-0C8BAEC793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FCEA2-93B0-4687-AAD0-B8795876C5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rgbClr val="381850"/>
            </a:gs>
            <a:gs pos="0">
              <a:srgbClr val="7030A0"/>
            </a:gs>
            <a:gs pos="99000">
              <a:schemeClr val="bg1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189FDA8-BBA6-48D1-B929-75AA3877A2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4" r:id="rId2"/>
    <p:sldLayoutId id="2147483723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4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Dowdallm\Documents\Teaching\Y11%20Science\Genetics\DNA%20Structure.mp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en-US" smtClean="0"/>
          </a:p>
        </p:txBody>
      </p:sp>
      <p:sp>
        <p:nvSpPr>
          <p:cNvPr id="6" name="Rectangle 5"/>
          <p:cNvSpPr/>
          <p:nvPr/>
        </p:nvSpPr>
        <p:spPr>
          <a:xfrm>
            <a:off x="642910" y="1285860"/>
            <a:ext cx="4857784" cy="267765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n-NZ" sz="9600" b="1" dirty="0">
                <a:ln w="38100">
                  <a:solidFill>
                    <a:srgbClr val="3B0A70"/>
                  </a:solidFill>
                </a:ln>
                <a:solidFill>
                  <a:srgbClr val="660033"/>
                </a:solidFill>
                <a:latin typeface="Narkisim" pitchFamily="34" charset="-79"/>
                <a:ea typeface="GungsuhChe" pitchFamily="49" charset="-127"/>
                <a:cs typeface="Narkisim" pitchFamily="34" charset="-79"/>
              </a:rPr>
              <a:t>DNA</a:t>
            </a:r>
          </a:p>
          <a:p>
            <a:pPr algn="ctr">
              <a:defRPr/>
            </a:pPr>
            <a:r>
              <a:rPr lang="en-NZ" sz="7200" b="1" dirty="0">
                <a:ln w="38100">
                  <a:solidFill>
                    <a:srgbClr val="3B0A70"/>
                  </a:solidFill>
                </a:ln>
                <a:solidFill>
                  <a:srgbClr val="660033"/>
                </a:solidFill>
                <a:latin typeface="Narkisim" pitchFamily="34" charset="-79"/>
                <a:ea typeface="GungsuhChe" pitchFamily="49" charset="-127"/>
                <a:cs typeface="Narkisim" pitchFamily="34" charset="-79"/>
              </a:rPr>
              <a:t>Structure</a:t>
            </a:r>
            <a:endParaRPr lang="en-NZ" sz="9600" b="1" dirty="0">
              <a:ln w="38100">
                <a:solidFill>
                  <a:srgbClr val="3B0A70"/>
                </a:solidFill>
              </a:ln>
              <a:solidFill>
                <a:srgbClr val="660033"/>
              </a:solidFill>
              <a:latin typeface="Narkisim" pitchFamily="34" charset="-79"/>
              <a:ea typeface="GungsuhChe" pitchFamily="49" charset="-127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DNA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To crack the genetic code found in DNA we need to look at the sequence of bases.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 bases are arranged in triplets called </a:t>
            </a:r>
            <a:r>
              <a:rPr lang="en-CA" dirty="0" err="1" smtClean="0">
                <a:solidFill>
                  <a:srgbClr val="FFFF00"/>
                </a:solidFill>
              </a:rPr>
              <a:t>codons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dirty="0" smtClean="0"/>
              <a:t>A G </a:t>
            </a:r>
            <a:r>
              <a:rPr lang="en-CA" dirty="0" err="1" smtClean="0"/>
              <a:t>G</a:t>
            </a:r>
            <a:r>
              <a:rPr lang="en-CA" dirty="0" smtClean="0"/>
              <a:t> - C T C - A </a:t>
            </a:r>
            <a:r>
              <a:rPr lang="en-CA" dirty="0" err="1" smtClean="0"/>
              <a:t>A</a:t>
            </a:r>
            <a:r>
              <a:rPr lang="en-CA" dirty="0" smtClean="0"/>
              <a:t> G - T C </a:t>
            </a:r>
            <a:r>
              <a:rPr lang="en-CA" dirty="0" err="1" smtClean="0"/>
              <a:t>C</a:t>
            </a:r>
            <a:r>
              <a:rPr lang="en-CA" dirty="0" smtClean="0"/>
              <a:t> - T A G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dirty="0" smtClean="0">
                <a:solidFill>
                  <a:srgbClr val="FFFF00"/>
                </a:solidFill>
              </a:rPr>
              <a:t>T C </a:t>
            </a:r>
            <a:r>
              <a:rPr lang="en-CA" dirty="0" err="1" smtClean="0">
                <a:solidFill>
                  <a:srgbClr val="FFFF00"/>
                </a:solidFill>
              </a:rPr>
              <a:t>C</a:t>
            </a:r>
            <a:r>
              <a:rPr lang="en-CA" dirty="0" smtClean="0">
                <a:solidFill>
                  <a:srgbClr val="FFFF00"/>
                </a:solidFill>
              </a:rPr>
              <a:t> - G A G - T </a:t>
            </a:r>
            <a:r>
              <a:rPr lang="en-CA" dirty="0" err="1" smtClean="0">
                <a:solidFill>
                  <a:srgbClr val="FFFF00"/>
                </a:solidFill>
              </a:rPr>
              <a:t>T</a:t>
            </a:r>
            <a:r>
              <a:rPr lang="en-CA" dirty="0" smtClean="0">
                <a:solidFill>
                  <a:srgbClr val="FFFF00"/>
                </a:solidFill>
              </a:rPr>
              <a:t> C - A G </a:t>
            </a:r>
            <a:r>
              <a:rPr lang="en-CA" dirty="0" err="1" smtClean="0">
                <a:solidFill>
                  <a:srgbClr val="FFFF00"/>
                </a:solidFill>
              </a:rPr>
              <a:t>G</a:t>
            </a:r>
            <a:r>
              <a:rPr lang="en-CA" dirty="0" smtClean="0">
                <a:solidFill>
                  <a:srgbClr val="FFFF00"/>
                </a:solidFill>
              </a:rPr>
              <a:t> - A T C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DNA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A gene is a section of DNA that codes for a </a:t>
            </a:r>
            <a:r>
              <a:rPr lang="en-CA" dirty="0" smtClean="0">
                <a:solidFill>
                  <a:srgbClr val="FFFF00"/>
                </a:solidFill>
              </a:rPr>
              <a:t>protein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Each unique gene has a unique sequence of bases.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This unique sequence of bases will code for the production of a unique protein.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It is these proteins and combination of proteins that give us a unique </a:t>
            </a:r>
            <a:r>
              <a:rPr lang="en-CA" dirty="0" smtClean="0">
                <a:solidFill>
                  <a:srgbClr val="FFFF00"/>
                </a:solidFill>
              </a:rPr>
              <a:t>phenotype</a:t>
            </a:r>
            <a:r>
              <a:rPr lang="en-CA" dirty="0" smtClean="0"/>
              <a:t>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4" name="Content Placeholder 3" descr="DNA.gif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t="36383"/>
          <a:stretch>
            <a:fillRect/>
          </a:stretch>
        </p:blipFill>
        <p:spPr>
          <a:xfrm rot="5400000">
            <a:off x="1562112" y="-114328"/>
            <a:ext cx="914400" cy="2714644"/>
          </a:xfrm>
        </p:spPr>
      </p:pic>
      <p:pic>
        <p:nvPicPr>
          <p:cNvPr id="5" name="Content Placeholder 3" descr="DNA.gif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t="24665" b="28460"/>
          <a:stretch>
            <a:fillRect/>
          </a:stretch>
        </p:blipFill>
        <p:spPr>
          <a:xfrm rot="5400000">
            <a:off x="3919566" y="242862"/>
            <a:ext cx="914400" cy="2000264"/>
          </a:xfrm>
          <a:prstGeom prst="rect">
            <a:avLst/>
          </a:prstGeom>
        </p:spPr>
      </p:pic>
      <p:pic>
        <p:nvPicPr>
          <p:cNvPr id="6" name="Content Placeholder 3" descr="DNA.gif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</a:blip>
          <a:srcRect b="28460"/>
          <a:stretch>
            <a:fillRect/>
          </a:stretch>
        </p:blipFill>
        <p:spPr>
          <a:xfrm rot="5400000">
            <a:off x="6446075" y="-269089"/>
            <a:ext cx="914400" cy="3052754"/>
          </a:xfrm>
          <a:prstGeom prst="rect">
            <a:avLst/>
          </a:prstGeom>
        </p:spPr>
      </p:pic>
      <p:pic>
        <p:nvPicPr>
          <p:cNvPr id="7" name="Content Placeholder 3" descr="DNA.gif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E31B2E">
                <a:tint val="45000"/>
                <a:satMod val="400000"/>
              </a:srgbClr>
            </a:duotone>
          </a:blip>
          <a:srcRect t="24665" b="28460"/>
          <a:stretch>
            <a:fillRect/>
          </a:stretch>
        </p:blipFill>
        <p:spPr>
          <a:xfrm rot="5400000">
            <a:off x="3900486" y="242862"/>
            <a:ext cx="914400" cy="200026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928926" y="2643182"/>
            <a:ext cx="2643206" cy="1571636"/>
          </a:xfrm>
          <a:prstGeom prst="ellipse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 w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3200" b="1" dirty="0">
                <a:solidFill>
                  <a:srgbClr val="FFFFFF"/>
                </a:solidFill>
              </a:rPr>
              <a:t>Protein</a:t>
            </a:r>
            <a:endParaRPr lang="en-CA" b="1" dirty="0">
              <a:solidFill>
                <a:srgbClr val="FFFFFF"/>
              </a:solidFill>
            </a:endParaRPr>
          </a:p>
        </p:txBody>
      </p:sp>
      <p:pic>
        <p:nvPicPr>
          <p:cNvPr id="9" name="Picture 8" descr="Hitchhiker-Thumb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63" y="3786188"/>
            <a:ext cx="169862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6" name="TextBox 9"/>
          <p:cNvSpPr txBox="1">
            <a:spLocks noChangeArrowheads="1"/>
          </p:cNvSpPr>
          <p:nvPr/>
        </p:nvSpPr>
        <p:spPr bwMode="auto">
          <a:xfrm>
            <a:off x="7429500" y="1357313"/>
            <a:ext cx="171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000" b="1">
                <a:solidFill>
                  <a:srgbClr val="FFFFFF"/>
                </a:solidFill>
              </a:rPr>
              <a:t>DNA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57750" y="2357438"/>
            <a:ext cx="171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000" b="1">
                <a:solidFill>
                  <a:srgbClr val="FFFFFF"/>
                </a:solidFill>
              </a:rPr>
              <a:t>Gene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572125" y="4286250"/>
            <a:ext cx="17145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000" b="1">
                <a:solidFill>
                  <a:srgbClr val="FFFFFF"/>
                </a:solidFill>
              </a:rPr>
              <a:t>Trait</a:t>
            </a:r>
          </a:p>
        </p:txBody>
      </p:sp>
      <p:sp>
        <p:nvSpPr>
          <p:cNvPr id="13" name="Down Arrow 12"/>
          <p:cNvSpPr/>
          <p:nvPr/>
        </p:nvSpPr>
        <p:spPr>
          <a:xfrm>
            <a:off x="3786182" y="1785926"/>
            <a:ext cx="642942" cy="1143008"/>
          </a:xfrm>
          <a:prstGeom prst="downArrow">
            <a:avLst/>
          </a:prstGeom>
          <a:solidFill>
            <a:srgbClr val="660033"/>
          </a:solidFill>
          <a:ln>
            <a:noFill/>
          </a:ln>
          <a:scene3d>
            <a:camera prst="orthographicFront"/>
            <a:lightRig rig="threePt" dir="t"/>
          </a:scene3d>
          <a:sp3d>
            <a:bevelT w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4" name="Down Arrow 13"/>
          <p:cNvSpPr/>
          <p:nvPr/>
        </p:nvSpPr>
        <p:spPr>
          <a:xfrm rot="2206968">
            <a:off x="2978703" y="3893347"/>
            <a:ext cx="642942" cy="857256"/>
          </a:xfrm>
          <a:prstGeom prst="downArrow">
            <a:avLst/>
          </a:prstGeom>
          <a:solidFill>
            <a:srgbClr val="660033"/>
          </a:solidFill>
          <a:ln>
            <a:noFill/>
          </a:ln>
          <a:scene3d>
            <a:camera prst="orthographicFront"/>
            <a:lightRig rig="threePt" dir="t"/>
          </a:scene3d>
          <a:sp3d>
            <a:bevelT w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5" name="Down Arrow 14"/>
          <p:cNvSpPr/>
          <p:nvPr/>
        </p:nvSpPr>
        <p:spPr>
          <a:xfrm rot="15934192">
            <a:off x="4764912" y="4542788"/>
            <a:ext cx="642942" cy="1841862"/>
          </a:xfrm>
          <a:prstGeom prst="downArrow">
            <a:avLst/>
          </a:prstGeom>
          <a:solidFill>
            <a:srgbClr val="660033"/>
          </a:solidFill>
          <a:ln>
            <a:noFill/>
          </a:ln>
          <a:scene3d>
            <a:camera prst="orthographicFront"/>
            <a:lightRig rig="threePt" dir="t"/>
          </a:scene3d>
          <a:sp3d>
            <a:bevelT w="120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3876E-7 C -0.0217 0.00532 -0.0434 0.01087 -0.05955 0.02174 C -0.07569 0.03261 -0.08819 0.04834 -0.09687 0.06568 C -0.10555 0.08303 -0.11007 0.1006 -0.1118 0.12535 C -0.11354 0.15009 -0.11371 0.18756 -0.10746 0.21462 C -0.10121 0.24168 -0.08976 0.27059 -0.07448 0.28816 C -0.0592 0.30574 -0.03767 0.31337 -0.01632 0.32008 " pathEditMode="relative" ptsTypes="aaaaa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46531E-6 C -0.03178 -0.01087 -0.06355 -0.02174 -0.0941 -0.02198 C -0.12466 -0.02221 -0.16008 -0.01434 -0.18351 -0.00209 C -0.20695 0.01017 -0.22049 0.0296 -0.23438 0.05157 C -0.24827 0.07354 -0.26008 0.09736 -0.26719 0.12927 C -0.27431 0.16119 -0.27935 0.21322 -0.27761 0.24259 C -0.27587 0.27197 -0.2724 0.29486 -0.25678 0.30619 C -0.24115 0.31752 -0.19966 0.31637 -0.18351 0.31012 " pathEditMode="relative" ptsTypes="aaaaaaaA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Your Task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3767138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Draw a flow chart to show how to get from: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pic>
        <p:nvPicPr>
          <p:cNvPr id="4" name="Picture 3" descr="Animal-Cell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1500188"/>
            <a:ext cx="3090863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ight Arrow 4"/>
          <p:cNvSpPr/>
          <p:nvPr/>
        </p:nvSpPr>
        <p:spPr>
          <a:xfrm rot="957842">
            <a:off x="2757488" y="3930650"/>
            <a:ext cx="1714500" cy="10715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857628"/>
            <a:ext cx="3668422" cy="24431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/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35718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500438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25" y="3429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DNA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DNA consists of two molecules that are arranged into a ladder-like structure called a </a:t>
            </a:r>
            <a:r>
              <a:rPr lang="en-CA" dirty="0" smtClean="0">
                <a:solidFill>
                  <a:srgbClr val="FFFF00"/>
                </a:solidFill>
              </a:rPr>
              <a:t>Double Helix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A molecule of DNA is made up of millions of tiny subunits called </a:t>
            </a:r>
            <a:r>
              <a:rPr lang="en-CA" dirty="0" smtClean="0">
                <a:solidFill>
                  <a:srgbClr val="FFFF00"/>
                </a:solidFill>
              </a:rPr>
              <a:t>Nucleotides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Each nucleotide consists of:</a:t>
            </a:r>
          </a:p>
          <a:p>
            <a:pPr marL="907542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CA" dirty="0" smtClean="0"/>
              <a:t>Phosphate group</a:t>
            </a:r>
          </a:p>
          <a:p>
            <a:pPr marL="907542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CA" dirty="0" smtClean="0"/>
              <a:t>Pentose sugar</a:t>
            </a:r>
          </a:p>
          <a:p>
            <a:pPr marL="907542" lvl="1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CA" dirty="0" smtClean="0"/>
              <a:t>Nitrogenous base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Nucleotides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1073924" y="1785926"/>
            <a:ext cx="2244859" cy="1785950"/>
          </a:xfrm>
          <a:prstGeom prst="ellipse">
            <a:avLst/>
          </a:prstGeom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 w="190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2000" b="1" dirty="0">
                <a:solidFill>
                  <a:srgbClr val="000000"/>
                </a:solidFill>
              </a:rPr>
              <a:t>Phosphate</a:t>
            </a:r>
          </a:p>
        </p:txBody>
      </p:sp>
      <p:sp>
        <p:nvSpPr>
          <p:cNvPr id="5" name="Regular Pentagon 4"/>
          <p:cNvSpPr/>
          <p:nvPr/>
        </p:nvSpPr>
        <p:spPr>
          <a:xfrm>
            <a:off x="3143240" y="3214686"/>
            <a:ext cx="2286016" cy="2286016"/>
          </a:xfrm>
          <a:prstGeom prst="pentagon">
            <a:avLst/>
          </a:prstGeom>
          <a:solidFill>
            <a:srgbClr val="008000"/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 w="203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2400" b="1" dirty="0">
                <a:solidFill>
                  <a:srgbClr val="000000"/>
                </a:solidFill>
              </a:rPr>
              <a:t>Pentose</a:t>
            </a:r>
          </a:p>
          <a:p>
            <a:pPr algn="ctr">
              <a:defRPr/>
            </a:pPr>
            <a:r>
              <a:rPr lang="en-CA" sz="2400" b="1" dirty="0">
                <a:solidFill>
                  <a:srgbClr val="000000"/>
                </a:solidFill>
              </a:rPr>
              <a:t>Sugar</a:t>
            </a:r>
          </a:p>
        </p:txBody>
      </p:sp>
      <p:sp>
        <p:nvSpPr>
          <p:cNvPr id="6" name="Rectangle 5"/>
          <p:cNvSpPr/>
          <p:nvPr/>
        </p:nvSpPr>
        <p:spPr>
          <a:xfrm>
            <a:off x="6286512" y="2786058"/>
            <a:ext cx="2071702" cy="1285884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 w="203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2400" b="1" dirty="0">
                <a:solidFill>
                  <a:srgbClr val="000000"/>
                </a:solidFill>
              </a:rPr>
              <a:t>Nitrogenous</a:t>
            </a:r>
          </a:p>
          <a:p>
            <a:pPr algn="ctr">
              <a:defRPr/>
            </a:pPr>
            <a:r>
              <a:rPr lang="en-CA" sz="2400" b="1" dirty="0">
                <a:solidFill>
                  <a:srgbClr val="000000"/>
                </a:solidFill>
              </a:rPr>
              <a:t>Base</a:t>
            </a:r>
          </a:p>
        </p:txBody>
      </p:sp>
      <p:cxnSp>
        <p:nvCxnSpPr>
          <p:cNvPr id="8" name="Straight Connector 7"/>
          <p:cNvCxnSpPr>
            <a:stCxn id="0" idx="5"/>
            <a:endCxn id="0" idx="1"/>
          </p:cNvCxnSpPr>
          <p:nvPr/>
        </p:nvCxnSpPr>
        <p:spPr>
          <a:xfrm rot="16200000" flipH="1">
            <a:off x="2602706" y="3547270"/>
            <a:ext cx="777875" cy="303212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0" idx="5"/>
            <a:endCxn id="0" idx="2"/>
          </p:cNvCxnSpPr>
          <p:nvPr/>
        </p:nvCxnSpPr>
        <p:spPr>
          <a:xfrm flipV="1">
            <a:off x="5429250" y="4071938"/>
            <a:ext cx="1893888" cy="15875"/>
          </a:xfrm>
          <a:prstGeom prst="lin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Nucleotides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 phosphate and sugar form the backbone of the DNA molecule, whereas the bases form the “rungs”.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There are four types of nitrogenous bases.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71538" y="3429000"/>
            <a:ext cx="7215238" cy="2857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grpSp>
        <p:nvGrpSpPr>
          <p:cNvPr id="22" name="Group 21"/>
          <p:cNvGrpSpPr>
            <a:grpSpLocks/>
          </p:cNvGrpSpPr>
          <p:nvPr/>
        </p:nvGrpSpPr>
        <p:grpSpPr bwMode="auto">
          <a:xfrm>
            <a:off x="1357313" y="3643313"/>
            <a:ext cx="6786562" cy="1214437"/>
            <a:chOff x="1357290" y="3643314"/>
            <a:chExt cx="6786610" cy="1214446"/>
          </a:xfrm>
        </p:grpSpPr>
        <p:sp>
          <p:nvSpPr>
            <p:cNvPr id="6" name="Parallelogram 5"/>
            <p:cNvSpPr/>
            <p:nvPr/>
          </p:nvSpPr>
          <p:spPr>
            <a:xfrm>
              <a:off x="135729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7" name="Parallelogram 6"/>
            <p:cNvSpPr/>
            <p:nvPr/>
          </p:nvSpPr>
          <p:spPr>
            <a:xfrm>
              <a:off x="207167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8" name="Parallelogram 7"/>
            <p:cNvSpPr/>
            <p:nvPr/>
          </p:nvSpPr>
          <p:spPr>
            <a:xfrm>
              <a:off x="278605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9" name="Parallelogram 8"/>
            <p:cNvSpPr/>
            <p:nvPr/>
          </p:nvSpPr>
          <p:spPr>
            <a:xfrm>
              <a:off x="350043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0" name="Parallelogram 9"/>
            <p:cNvSpPr/>
            <p:nvPr/>
          </p:nvSpPr>
          <p:spPr>
            <a:xfrm>
              <a:off x="421481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1" name="Parallelogram 10"/>
            <p:cNvSpPr/>
            <p:nvPr/>
          </p:nvSpPr>
          <p:spPr>
            <a:xfrm>
              <a:off x="492919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564357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3" name="Parallelogram 12"/>
            <p:cNvSpPr/>
            <p:nvPr/>
          </p:nvSpPr>
          <p:spPr>
            <a:xfrm>
              <a:off x="635795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707233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5" name="Parallelogram 14"/>
            <p:cNvSpPr/>
            <p:nvPr/>
          </p:nvSpPr>
          <p:spPr>
            <a:xfrm>
              <a:off x="7786710" y="3643314"/>
              <a:ext cx="357190" cy="1214446"/>
            </a:xfrm>
            <a:prstGeom prst="parallelogram">
              <a:avLst/>
            </a:prstGeom>
            <a:solidFill>
              <a:srgbClr val="92D05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079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</p:grpSp>
      <p:sp>
        <p:nvSpPr>
          <p:cNvPr id="5" name="Rectangle 4"/>
          <p:cNvSpPr/>
          <p:nvPr/>
        </p:nvSpPr>
        <p:spPr>
          <a:xfrm>
            <a:off x="1071538" y="4786322"/>
            <a:ext cx="7215238" cy="28575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79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Nucleotides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571500" y="1571625"/>
            <a:ext cx="4286250" cy="1800225"/>
            <a:chOff x="571472" y="1571612"/>
            <a:chExt cx="4286248" cy="1800000"/>
          </a:xfrm>
        </p:grpSpPr>
        <p:grpSp>
          <p:nvGrpSpPr>
            <p:cNvPr id="17440" name="Group 32"/>
            <p:cNvGrpSpPr>
              <a:grpSpLocks noChangeAspect="1"/>
            </p:cNvGrpSpPr>
            <p:nvPr/>
          </p:nvGrpSpPr>
          <p:grpSpPr bwMode="auto">
            <a:xfrm>
              <a:off x="571472" y="1571612"/>
              <a:ext cx="3750000" cy="1800000"/>
              <a:chOff x="500034" y="1142984"/>
              <a:chExt cx="3714776" cy="1785950"/>
            </a:xfrm>
          </p:grpSpPr>
          <p:grpSp>
            <p:nvGrpSpPr>
              <p:cNvPr id="17442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36" name="Oval 35"/>
                <p:cNvSpPr/>
                <p:nvPr/>
              </p:nvSpPr>
              <p:spPr>
                <a:xfrm>
                  <a:off x="857224" y="2071680"/>
                  <a:ext cx="1500505" cy="142756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7" name="Regular Pentagon 36"/>
                <p:cNvSpPr/>
                <p:nvPr/>
              </p:nvSpPr>
              <p:spPr>
                <a:xfrm>
                  <a:off x="2715735" y="3428814"/>
                  <a:ext cx="1926996" cy="171470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8" name="Straight Connector 37"/>
                <p:cNvCxnSpPr>
                  <a:stCxn id="37" idx="1"/>
                  <a:endCxn id="36" idx="5"/>
                </p:cNvCxnSpPr>
                <p:nvPr/>
              </p:nvCxnSpPr>
              <p:spPr>
                <a:xfrm rot="10800000">
                  <a:off x="2136701" y="3290662"/>
                  <a:ext cx="579033" cy="793694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stCxn id="37" idx="5"/>
                </p:cNvCxnSpPr>
                <p:nvPr/>
              </p:nvCxnSpPr>
              <p:spPr>
                <a:xfrm flipV="1">
                  <a:off x="4642731" y="4000381"/>
                  <a:ext cx="1214102" cy="83975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Pentagon 34"/>
              <p:cNvSpPr/>
              <p:nvPr/>
            </p:nvSpPr>
            <p:spPr>
              <a:xfrm>
                <a:off x="3000448" y="1500489"/>
                <a:ext cx="1214038" cy="78588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sp>
          <p:nvSpPr>
            <p:cNvPr id="17441" name="TextBox 39"/>
            <p:cNvSpPr txBox="1">
              <a:spLocks noChangeArrowheads="1"/>
            </p:cNvSpPr>
            <p:nvPr/>
          </p:nvSpPr>
          <p:spPr bwMode="auto">
            <a:xfrm>
              <a:off x="2500298" y="2714620"/>
              <a:ext cx="235742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3200" b="1">
                  <a:solidFill>
                    <a:srgbClr val="FFFFFF"/>
                  </a:solidFill>
                  <a:latin typeface="Constantia" pitchFamily="18" charset="0"/>
                </a:rPr>
                <a:t>Adenine</a:t>
              </a:r>
              <a:endParaRPr lang="en-CA" b="1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grpSp>
        <p:nvGrpSpPr>
          <p:cNvPr id="45" name="Group 44"/>
          <p:cNvGrpSpPr>
            <a:grpSpLocks/>
          </p:cNvGrpSpPr>
          <p:nvPr/>
        </p:nvGrpSpPr>
        <p:grpSpPr bwMode="auto">
          <a:xfrm>
            <a:off x="5000625" y="1571625"/>
            <a:ext cx="4143375" cy="1800225"/>
            <a:chOff x="5000628" y="1571612"/>
            <a:chExt cx="4143372" cy="1800000"/>
          </a:xfrm>
        </p:grpSpPr>
        <p:grpSp>
          <p:nvGrpSpPr>
            <p:cNvPr id="17431" name="Group 16"/>
            <p:cNvGrpSpPr>
              <a:grpSpLocks noChangeAspect="1"/>
            </p:cNvGrpSpPr>
            <p:nvPr/>
          </p:nvGrpSpPr>
          <p:grpSpPr bwMode="auto">
            <a:xfrm>
              <a:off x="5000628" y="1571612"/>
              <a:ext cx="3600000" cy="1800000"/>
              <a:chOff x="5143504" y="1142984"/>
              <a:chExt cx="3643338" cy="1785950"/>
            </a:xfrm>
          </p:grpSpPr>
          <p:grpSp>
            <p:nvGrpSpPr>
              <p:cNvPr id="17433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1" name="Oval 20"/>
                <p:cNvSpPr/>
                <p:nvPr/>
              </p:nvSpPr>
              <p:spPr>
                <a:xfrm>
                  <a:off x="857224" y="2071680"/>
                  <a:ext cx="1501163" cy="142756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2" name="Regular Pentagon 21"/>
                <p:cNvSpPr/>
                <p:nvPr/>
              </p:nvSpPr>
              <p:spPr>
                <a:xfrm>
                  <a:off x="2714595" y="3428814"/>
                  <a:ext cx="1936883" cy="171470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3" name="Straight Connector 22"/>
                <p:cNvCxnSpPr>
                  <a:stCxn id="22" idx="1"/>
                  <a:endCxn id="21" idx="5"/>
                </p:cNvCxnSpPr>
                <p:nvPr/>
              </p:nvCxnSpPr>
              <p:spPr>
                <a:xfrm rot="10800000">
                  <a:off x="2138938" y="3290662"/>
                  <a:ext cx="575657" cy="793694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>
                  <a:stCxn id="22" idx="5"/>
                </p:cNvCxnSpPr>
                <p:nvPr/>
              </p:nvCxnSpPr>
              <p:spPr>
                <a:xfrm flipV="1">
                  <a:off x="4651478" y="4000381"/>
                  <a:ext cx="1214924" cy="83975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Rectangle 18"/>
              <p:cNvSpPr/>
              <p:nvPr/>
            </p:nvSpPr>
            <p:spPr>
              <a:xfrm>
                <a:off x="7572698" y="1500489"/>
                <a:ext cx="571953" cy="78588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20" name="Chevron 19"/>
              <p:cNvSpPr/>
              <p:nvPr/>
            </p:nvSpPr>
            <p:spPr>
              <a:xfrm flipH="1">
                <a:off x="7572698" y="1500489"/>
                <a:ext cx="1214597" cy="78588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sp>
          <p:nvSpPr>
            <p:cNvPr id="17432" name="TextBox 40"/>
            <p:cNvSpPr txBox="1">
              <a:spLocks noChangeArrowheads="1"/>
            </p:cNvSpPr>
            <p:nvPr/>
          </p:nvSpPr>
          <p:spPr bwMode="auto">
            <a:xfrm>
              <a:off x="6786578" y="2786058"/>
              <a:ext cx="235742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3200" b="1">
                  <a:solidFill>
                    <a:srgbClr val="FFFFFF"/>
                  </a:solidFill>
                  <a:latin typeface="Constantia" pitchFamily="18" charset="0"/>
                </a:rPr>
                <a:t>Thymine</a:t>
              </a:r>
              <a:endParaRPr lang="en-CA" b="1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grpSp>
        <p:nvGrpSpPr>
          <p:cNvPr id="47" name="Group 46"/>
          <p:cNvGrpSpPr>
            <a:grpSpLocks/>
          </p:cNvGrpSpPr>
          <p:nvPr/>
        </p:nvGrpSpPr>
        <p:grpSpPr bwMode="auto">
          <a:xfrm>
            <a:off x="5000625" y="4214813"/>
            <a:ext cx="4349750" cy="1800225"/>
            <a:chOff x="5000628" y="4214818"/>
            <a:chExt cx="4350000" cy="1800000"/>
          </a:xfrm>
        </p:grpSpPr>
        <p:grpSp>
          <p:nvGrpSpPr>
            <p:cNvPr id="17422" name="Group 24"/>
            <p:cNvGrpSpPr>
              <a:grpSpLocks noChangeAspect="1"/>
            </p:cNvGrpSpPr>
            <p:nvPr/>
          </p:nvGrpSpPr>
          <p:grpSpPr bwMode="auto">
            <a:xfrm>
              <a:off x="5000628" y="4214818"/>
              <a:ext cx="4350000" cy="1800000"/>
              <a:chOff x="5143504" y="4357694"/>
              <a:chExt cx="4357718" cy="178595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7572058" y="4642753"/>
                <a:ext cx="1215072" cy="858327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    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17425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857224" y="2071680"/>
                  <a:ext cx="1498619" cy="1427563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0" name="Regular Pentagon 29"/>
                <p:cNvSpPr/>
                <p:nvPr/>
              </p:nvSpPr>
              <p:spPr>
                <a:xfrm>
                  <a:off x="2714755" y="3428813"/>
                  <a:ext cx="1926795" cy="171470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1" name="Straight Connector 30"/>
                <p:cNvCxnSpPr>
                  <a:stCxn id="30" idx="1"/>
                  <a:endCxn id="29" idx="5"/>
                </p:cNvCxnSpPr>
                <p:nvPr/>
              </p:nvCxnSpPr>
              <p:spPr>
                <a:xfrm rot="10800000">
                  <a:off x="2138607" y="3290662"/>
                  <a:ext cx="576149" cy="793692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>
                  <a:stCxn id="30" idx="5"/>
                </p:cNvCxnSpPr>
                <p:nvPr/>
              </p:nvCxnSpPr>
              <p:spPr>
                <a:xfrm flipV="1">
                  <a:off x="4641551" y="4000381"/>
                  <a:ext cx="1215266" cy="83973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28" name="Flowchart: Delay 27"/>
              <p:cNvSpPr/>
              <p:nvPr/>
            </p:nvSpPr>
            <p:spPr>
              <a:xfrm flipH="1">
                <a:off x="8357719" y="4642753"/>
                <a:ext cx="1143503" cy="861477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sp>
          <p:nvSpPr>
            <p:cNvPr id="17423" name="TextBox 41"/>
            <p:cNvSpPr txBox="1">
              <a:spLocks noChangeArrowheads="1"/>
            </p:cNvSpPr>
            <p:nvPr/>
          </p:nvSpPr>
          <p:spPr bwMode="auto">
            <a:xfrm>
              <a:off x="6786578" y="5357826"/>
              <a:ext cx="235742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3200" b="1">
                  <a:solidFill>
                    <a:srgbClr val="FFFFFF"/>
                  </a:solidFill>
                  <a:latin typeface="Constantia" pitchFamily="18" charset="0"/>
                </a:rPr>
                <a:t>Guanine</a:t>
              </a:r>
              <a:endParaRPr lang="en-CA" b="1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571500" y="4214813"/>
            <a:ext cx="4286250" cy="1800225"/>
            <a:chOff x="571472" y="4214818"/>
            <a:chExt cx="4286248" cy="1800000"/>
          </a:xfrm>
        </p:grpSpPr>
        <p:grpSp>
          <p:nvGrpSpPr>
            <p:cNvPr id="17415" name="Group 10"/>
            <p:cNvGrpSpPr>
              <a:grpSpLocks noChangeAspect="1"/>
            </p:cNvGrpSpPr>
            <p:nvPr/>
          </p:nvGrpSpPr>
          <p:grpSpPr bwMode="auto">
            <a:xfrm>
              <a:off x="571472" y="4214818"/>
              <a:ext cx="3600000" cy="1800000"/>
              <a:chOff x="857224" y="2071678"/>
              <a:chExt cx="6929486" cy="3071834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857224" y="2071678"/>
                <a:ext cx="1500354" cy="142756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3" name="Regular Pentagon 12"/>
              <p:cNvSpPr/>
              <p:nvPr/>
            </p:nvSpPr>
            <p:spPr>
              <a:xfrm>
                <a:off x="2715095" y="3428810"/>
                <a:ext cx="1928153" cy="1714702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" name="Flowchart: Delay 13"/>
              <p:cNvSpPr/>
              <p:nvPr/>
            </p:nvSpPr>
            <p:spPr>
              <a:xfrm>
                <a:off x="5859421" y="2643244"/>
                <a:ext cx="1928152" cy="1357134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5" name="Straight Connector 14"/>
              <p:cNvCxnSpPr>
                <a:stCxn id="13" idx="1"/>
                <a:endCxn id="12" idx="5"/>
              </p:cNvCxnSpPr>
              <p:nvPr/>
            </p:nvCxnSpPr>
            <p:spPr>
              <a:xfrm rot="10800000">
                <a:off x="2137567" y="3290660"/>
                <a:ext cx="577528" cy="793692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stCxn id="13" idx="5"/>
              </p:cNvCxnSpPr>
              <p:nvPr/>
            </p:nvCxnSpPr>
            <p:spPr>
              <a:xfrm flipV="1">
                <a:off x="4643249" y="4000378"/>
                <a:ext cx="1216172" cy="83973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16" name="TextBox 42"/>
            <p:cNvSpPr txBox="1">
              <a:spLocks noChangeArrowheads="1"/>
            </p:cNvSpPr>
            <p:nvPr/>
          </p:nvSpPr>
          <p:spPr bwMode="auto">
            <a:xfrm>
              <a:off x="2500298" y="5429264"/>
              <a:ext cx="2357422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3200" b="1">
                  <a:solidFill>
                    <a:srgbClr val="FFFFFF"/>
                  </a:solidFill>
                  <a:latin typeface="Constantia" pitchFamily="18" charset="0"/>
                </a:rPr>
                <a:t>Cytosine</a:t>
              </a:r>
              <a:endParaRPr lang="en-CA" b="1">
                <a:solidFill>
                  <a:srgbClr val="FFFFFF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Nucleotides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Each base will only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dirty="0" smtClean="0"/>
              <a:t>	bond with </a:t>
            </a:r>
            <a:r>
              <a:rPr lang="en-CA" dirty="0" smtClean="0">
                <a:solidFill>
                  <a:srgbClr val="FFFF00"/>
                </a:solidFill>
              </a:rPr>
              <a:t>one</a:t>
            </a:r>
            <a:r>
              <a:rPr lang="en-CA" dirty="0" smtClean="0"/>
              <a:t> other </a:t>
            </a:r>
          </a:p>
          <a:p>
            <a:pPr marL="274320" indent="-274320" eaLnBrk="1" fontAlgn="auto" hangingPunct="1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dirty="0" smtClean="0"/>
              <a:t>	specific base.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627063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Adenine (A)</a:t>
            </a:r>
          </a:p>
          <a:p>
            <a:pPr marL="627063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Thymine (T)</a:t>
            </a:r>
          </a:p>
          <a:p>
            <a:pPr marL="627063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627063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Cytosine (C)</a:t>
            </a:r>
          </a:p>
          <a:p>
            <a:pPr marL="627063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Guanine (G)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sp>
        <p:nvSpPr>
          <p:cNvPr id="4" name="Right Brace 3"/>
          <p:cNvSpPr/>
          <p:nvPr/>
        </p:nvSpPr>
        <p:spPr>
          <a:xfrm>
            <a:off x="3357563" y="3500438"/>
            <a:ext cx="428625" cy="1143000"/>
          </a:xfrm>
          <a:prstGeom prst="rightBrac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5" name="Right Brace 4"/>
          <p:cNvSpPr/>
          <p:nvPr/>
        </p:nvSpPr>
        <p:spPr>
          <a:xfrm>
            <a:off x="3357563" y="5072063"/>
            <a:ext cx="428625" cy="1143000"/>
          </a:xfrm>
          <a:prstGeom prst="rightBrac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00500" y="3786188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200">
                <a:solidFill>
                  <a:srgbClr val="FFFF00"/>
                </a:solidFill>
                <a:latin typeface="Constantia" pitchFamily="18" charset="0"/>
              </a:rPr>
              <a:t>Form a base pair.</a:t>
            </a:r>
            <a:endParaRPr lang="en-CA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000500" y="5357813"/>
            <a:ext cx="3571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200">
                <a:solidFill>
                  <a:srgbClr val="FFFF00"/>
                </a:solidFill>
                <a:latin typeface="Constantia" pitchFamily="18" charset="0"/>
              </a:rPr>
              <a:t>Form a base pair.</a:t>
            </a:r>
            <a:endParaRPr lang="en-CA">
              <a:solidFill>
                <a:srgbClr val="FFFF00"/>
              </a:solidFill>
              <a:latin typeface="Constantia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/>
          <a:srcRect b="7499"/>
          <a:stretch>
            <a:fillRect/>
          </a:stretch>
        </p:blipFill>
        <p:spPr bwMode="auto">
          <a:xfrm>
            <a:off x="5072066" y="428604"/>
            <a:ext cx="3320878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DNA Structure</a:t>
            </a:r>
            <a:endParaRPr lang="en-CA" dirty="0"/>
          </a:p>
        </p:txBody>
      </p:sp>
      <p:pic>
        <p:nvPicPr>
          <p:cNvPr id="4" name="DNA Structure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285875" y="1643063"/>
            <a:ext cx="6496050" cy="4429125"/>
          </a:xfrm>
          <a:ln w="127000" cap="sq">
            <a:solidFill>
              <a:srgbClr val="000000"/>
            </a:solidFill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DNA Structure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sz="3600" dirty="0" smtClean="0"/>
              <a:t>Because of this </a:t>
            </a:r>
            <a:r>
              <a:rPr lang="en-CA" sz="3600" dirty="0" smtClean="0">
                <a:solidFill>
                  <a:srgbClr val="FFFF00"/>
                </a:solidFill>
              </a:rPr>
              <a:t>complementary</a:t>
            </a:r>
            <a:r>
              <a:rPr lang="en-CA" sz="3600" dirty="0" smtClean="0"/>
              <a:t> base pairing, the order of the bases in one strand determines the order of the bases in the other strand.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 b="7499"/>
          <a:stretch>
            <a:fillRect/>
          </a:stretch>
        </p:blipFill>
        <p:spPr bwMode="auto">
          <a:xfrm>
            <a:off x="4475165" y="3856039"/>
            <a:ext cx="3286128" cy="3039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81"/>
          <p:cNvGrpSpPr>
            <a:grpSpLocks/>
          </p:cNvGrpSpPr>
          <p:nvPr/>
        </p:nvGrpSpPr>
        <p:grpSpPr bwMode="auto">
          <a:xfrm flipH="1">
            <a:off x="5508625" y="1341438"/>
            <a:ext cx="2071688" cy="857250"/>
            <a:chOff x="5143504" y="4357694"/>
            <a:chExt cx="4357718" cy="1785950"/>
          </a:xfrm>
        </p:grpSpPr>
        <p:grpSp>
          <p:nvGrpSpPr>
            <p:cNvPr id="21601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857224" y="2071678"/>
                <a:ext cx="1500550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87" name="Regular Pentagon 86"/>
              <p:cNvSpPr/>
              <p:nvPr/>
            </p:nvSpPr>
            <p:spPr>
              <a:xfrm>
                <a:off x="2714733" y="3431247"/>
                <a:ext cx="1923608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8" name="Straight Connector 87"/>
              <p:cNvCxnSpPr>
                <a:stCxn id="87" idx="1"/>
                <a:endCxn id="86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87" idx="5"/>
              </p:cNvCxnSpPr>
              <p:nvPr/>
            </p:nvCxnSpPr>
            <p:spPr>
              <a:xfrm flipV="1">
                <a:off x="4638341" y="4000105"/>
                <a:ext cx="1216303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Rectangle 83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 G</a:t>
              </a:r>
              <a:endParaRPr lang="en-CA" sz="3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  <p:sp useBgFill="1">
          <p:nvSpPr>
            <p:cNvPr id="85" name="Flowchart: Delay 84"/>
            <p:cNvSpPr/>
            <p:nvPr/>
          </p:nvSpPr>
          <p:spPr>
            <a:xfrm flipH="1">
              <a:off x="8359200" y="4642123"/>
              <a:ext cx="1142022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1506" name="Group 89"/>
          <p:cNvGrpSpPr>
            <a:grpSpLocks/>
          </p:cNvGrpSpPr>
          <p:nvPr/>
        </p:nvGrpSpPr>
        <p:grpSpPr bwMode="auto">
          <a:xfrm flipH="1">
            <a:off x="5508625" y="2976563"/>
            <a:ext cx="2071688" cy="857250"/>
            <a:chOff x="5143504" y="4357694"/>
            <a:chExt cx="4357718" cy="1785950"/>
          </a:xfrm>
        </p:grpSpPr>
        <p:grpSp>
          <p:nvGrpSpPr>
            <p:cNvPr id="21594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857224" y="2071678"/>
                <a:ext cx="1500550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5" name="Regular Pentagon 94"/>
              <p:cNvSpPr/>
              <p:nvPr/>
            </p:nvSpPr>
            <p:spPr>
              <a:xfrm>
                <a:off x="2714733" y="3431247"/>
                <a:ext cx="1923608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96" name="Straight Connector 95"/>
              <p:cNvCxnSpPr>
                <a:stCxn id="95" idx="1"/>
                <a:endCxn id="94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stCxn id="95" idx="5"/>
              </p:cNvCxnSpPr>
              <p:nvPr/>
            </p:nvCxnSpPr>
            <p:spPr>
              <a:xfrm flipV="1">
                <a:off x="4638341" y="4000105"/>
                <a:ext cx="1216303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 G</a:t>
              </a:r>
              <a:endParaRPr lang="en-CA" sz="3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  <p:sp useBgFill="1">
          <p:nvSpPr>
            <p:cNvPr id="93" name="Flowchart: Delay 92"/>
            <p:cNvSpPr/>
            <p:nvPr/>
          </p:nvSpPr>
          <p:spPr>
            <a:xfrm flipH="1">
              <a:off x="8359200" y="4642123"/>
              <a:ext cx="1142022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1507" name="Group 66"/>
          <p:cNvGrpSpPr>
            <a:grpSpLocks/>
          </p:cNvGrpSpPr>
          <p:nvPr/>
        </p:nvGrpSpPr>
        <p:grpSpPr bwMode="auto">
          <a:xfrm flipH="1">
            <a:off x="5794375" y="2119313"/>
            <a:ext cx="1785938" cy="857250"/>
            <a:chOff x="500034" y="1142984"/>
            <a:chExt cx="3714776" cy="1785950"/>
          </a:xfrm>
        </p:grpSpPr>
        <p:grpSp>
          <p:nvGrpSpPr>
            <p:cNvPr id="2158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857224" y="2071678"/>
                <a:ext cx="149689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1" name="Regular Pentagon 70"/>
              <p:cNvSpPr/>
              <p:nvPr/>
            </p:nvSpPr>
            <p:spPr>
              <a:xfrm>
                <a:off x="2713635" y="3431247"/>
                <a:ext cx="192831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72" name="Straight Connector 71"/>
              <p:cNvCxnSpPr>
                <a:stCxn id="71" idx="1"/>
                <a:endCxn id="70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71" idx="5"/>
              </p:cNvCxnSpPr>
              <p:nvPr/>
            </p:nvCxnSpPr>
            <p:spPr>
              <a:xfrm flipV="1">
                <a:off x="4641950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Pentagon 68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1508" name="Group 73"/>
          <p:cNvGrpSpPr>
            <a:grpSpLocks/>
          </p:cNvGrpSpPr>
          <p:nvPr/>
        </p:nvGrpSpPr>
        <p:grpSpPr bwMode="auto">
          <a:xfrm flipH="1">
            <a:off x="5865813" y="476250"/>
            <a:ext cx="1714500" cy="857250"/>
            <a:chOff x="5143504" y="1142984"/>
            <a:chExt cx="3643338" cy="1785950"/>
          </a:xfrm>
        </p:grpSpPr>
        <p:grpSp>
          <p:nvGrpSpPr>
            <p:cNvPr id="21581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857224" y="2071678"/>
                <a:ext cx="150256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9" name="Regular Pentagon 78"/>
              <p:cNvSpPr/>
              <p:nvPr/>
            </p:nvSpPr>
            <p:spPr>
              <a:xfrm>
                <a:off x="2713729" y="3431251"/>
                <a:ext cx="192996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0" name="Straight Connector 79"/>
              <p:cNvCxnSpPr>
                <a:stCxn id="79" idx="1"/>
                <a:endCxn id="78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stCxn id="79" idx="5"/>
              </p:cNvCxnSpPr>
              <p:nvPr/>
            </p:nvCxnSpPr>
            <p:spPr>
              <a:xfrm flipV="1">
                <a:off x="4643694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Rectangle 75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77" name="Chevron 76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T</a:t>
              </a:r>
              <a:endParaRPr lang="en-CA" sz="1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</p:grpSp>
      <p:grpSp>
        <p:nvGrpSpPr>
          <p:cNvPr id="21509" name="Group 97"/>
          <p:cNvGrpSpPr>
            <a:grpSpLocks/>
          </p:cNvGrpSpPr>
          <p:nvPr/>
        </p:nvGrpSpPr>
        <p:grpSpPr bwMode="auto">
          <a:xfrm flipH="1">
            <a:off x="5865813" y="3833813"/>
            <a:ext cx="1714500" cy="857250"/>
            <a:chOff x="5143504" y="1142984"/>
            <a:chExt cx="3643338" cy="1785950"/>
          </a:xfrm>
        </p:grpSpPr>
        <p:grpSp>
          <p:nvGrpSpPr>
            <p:cNvPr id="21574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03" name="Regular Pentagon 102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4" name="Straight Connector 103"/>
              <p:cNvCxnSpPr>
                <a:stCxn id="103" idx="1"/>
                <a:endCxn id="10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103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01" name="Chevron 10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T</a:t>
              </a:r>
              <a:endParaRPr lang="en-CA" sz="1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</p:grpSp>
      <p:grpSp>
        <p:nvGrpSpPr>
          <p:cNvPr id="21510" name="Group 105"/>
          <p:cNvGrpSpPr>
            <a:grpSpLocks/>
          </p:cNvGrpSpPr>
          <p:nvPr/>
        </p:nvGrpSpPr>
        <p:grpSpPr bwMode="auto">
          <a:xfrm flipH="1">
            <a:off x="5794375" y="5619750"/>
            <a:ext cx="1785938" cy="857250"/>
            <a:chOff x="500034" y="1142984"/>
            <a:chExt cx="3714776" cy="1785950"/>
          </a:xfrm>
        </p:grpSpPr>
        <p:grpSp>
          <p:nvGrpSpPr>
            <p:cNvPr id="2156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857224" y="2071678"/>
                <a:ext cx="1496897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10" name="Regular Pentagon 109"/>
              <p:cNvSpPr/>
              <p:nvPr/>
            </p:nvSpPr>
            <p:spPr>
              <a:xfrm>
                <a:off x="2713635" y="34312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11" name="Straight Connector 110"/>
              <p:cNvCxnSpPr>
                <a:stCxn id="110" idx="1"/>
                <a:endCxn id="109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10" idx="5"/>
              </p:cNvCxnSpPr>
              <p:nvPr/>
            </p:nvCxnSpPr>
            <p:spPr>
              <a:xfrm flipV="1">
                <a:off x="4641950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Pentagon 107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66" name="Group 165"/>
          <p:cNvGrpSpPr>
            <a:grpSpLocks/>
          </p:cNvGrpSpPr>
          <p:nvPr/>
        </p:nvGrpSpPr>
        <p:grpSpPr bwMode="auto">
          <a:xfrm>
            <a:off x="857250" y="500063"/>
            <a:ext cx="2071688" cy="6000750"/>
            <a:chOff x="857224" y="500042"/>
            <a:chExt cx="2071702" cy="6000792"/>
          </a:xfrm>
        </p:grpSpPr>
        <p:grpSp>
          <p:nvGrpSpPr>
            <p:cNvPr id="21518" name="Group 4"/>
            <p:cNvGrpSpPr>
              <a:grpSpLocks/>
            </p:cNvGrpSpPr>
            <p:nvPr/>
          </p:nvGrpSpPr>
          <p:grpSpPr bwMode="auto">
            <a:xfrm>
              <a:off x="857224" y="500042"/>
              <a:ext cx="1785950" cy="857256"/>
              <a:chOff x="500034" y="1142984"/>
              <a:chExt cx="3714776" cy="1785950"/>
            </a:xfrm>
          </p:grpSpPr>
          <p:grpSp>
            <p:nvGrpSpPr>
              <p:cNvPr id="21562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857224" y="2071678"/>
                  <a:ext cx="1503431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9" name="Regular Pentagon 8"/>
                <p:cNvSpPr/>
                <p:nvPr/>
              </p:nvSpPr>
              <p:spPr>
                <a:xfrm>
                  <a:off x="2713635" y="3431247"/>
                  <a:ext cx="192831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0" name="Straight Connector 9"/>
                <p:cNvCxnSpPr>
                  <a:stCxn id="9" idx="1"/>
                  <a:endCxn id="8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>
                  <a:stCxn id="9" idx="5"/>
                </p:cNvCxnSpPr>
                <p:nvPr/>
              </p:nvCxnSpPr>
              <p:spPr>
                <a:xfrm flipV="1">
                  <a:off x="4641950" y="4000105"/>
                  <a:ext cx="1215818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Pentagon 6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19" name="Group 11"/>
            <p:cNvGrpSpPr>
              <a:grpSpLocks/>
            </p:cNvGrpSpPr>
            <p:nvPr/>
          </p:nvGrpSpPr>
          <p:grpSpPr bwMode="auto">
            <a:xfrm>
              <a:off x="857224" y="1357298"/>
              <a:ext cx="1714512" cy="857256"/>
              <a:chOff x="857224" y="2071678"/>
              <a:chExt cx="6929486" cy="307183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857224" y="2071678"/>
                <a:ext cx="150138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" name="Regular Pentagon 13"/>
              <p:cNvSpPr/>
              <p:nvPr/>
            </p:nvSpPr>
            <p:spPr>
              <a:xfrm>
                <a:off x="2711505" y="3431247"/>
                <a:ext cx="193127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5" name="Flowchart: Delay 14"/>
              <p:cNvSpPr/>
              <p:nvPr/>
            </p:nvSpPr>
            <p:spPr>
              <a:xfrm>
                <a:off x="5855439" y="2640536"/>
                <a:ext cx="1931271" cy="1359569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" name="Straight Connector 15"/>
              <p:cNvCxnSpPr>
                <a:stCxn id="14" idx="1"/>
                <a:endCxn id="13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4" idx="5"/>
              </p:cNvCxnSpPr>
              <p:nvPr/>
            </p:nvCxnSpPr>
            <p:spPr>
              <a:xfrm flipV="1">
                <a:off x="4642777" y="4000105"/>
                <a:ext cx="1212662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20" name="Group 17"/>
            <p:cNvGrpSpPr>
              <a:grpSpLocks/>
            </p:cNvGrpSpPr>
            <p:nvPr/>
          </p:nvGrpSpPr>
          <p:grpSpPr bwMode="auto">
            <a:xfrm>
              <a:off x="857224" y="2143116"/>
              <a:ext cx="1714512" cy="857256"/>
              <a:chOff x="5143504" y="1142984"/>
              <a:chExt cx="3643338" cy="1785950"/>
            </a:xfrm>
          </p:grpSpPr>
          <p:grpSp>
            <p:nvGrpSpPr>
              <p:cNvPr id="21550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857224" y="2071678"/>
                  <a:ext cx="1502569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3" name="Regular Pentagon 22"/>
                <p:cNvSpPr/>
                <p:nvPr/>
              </p:nvSpPr>
              <p:spPr>
                <a:xfrm>
                  <a:off x="2713729" y="3431251"/>
                  <a:ext cx="192996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3" idx="1"/>
                  <a:endCxn id="22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23" idx="5"/>
                </p:cNvCxnSpPr>
                <p:nvPr/>
              </p:nvCxnSpPr>
              <p:spPr>
                <a:xfrm flipV="1">
                  <a:off x="4643694" y="4000109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21" name="Chevron 20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T</a:t>
                </a:r>
                <a:endParaRPr lang="en-CA" sz="1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</p:grpSp>
        <p:grpSp>
          <p:nvGrpSpPr>
            <p:cNvPr id="21521" name="Group 25"/>
            <p:cNvGrpSpPr>
              <a:grpSpLocks/>
            </p:cNvGrpSpPr>
            <p:nvPr/>
          </p:nvGrpSpPr>
          <p:grpSpPr bwMode="auto">
            <a:xfrm>
              <a:off x="857224" y="4714884"/>
              <a:ext cx="2071702" cy="857256"/>
              <a:chOff x="5143504" y="4357694"/>
              <a:chExt cx="4357718" cy="178595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571137" y="4642121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21544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857224" y="2071674"/>
                  <a:ext cx="1500550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1" name="Regular Pentagon 30"/>
                <p:cNvSpPr/>
                <p:nvPr/>
              </p:nvSpPr>
              <p:spPr>
                <a:xfrm>
                  <a:off x="2714733" y="3431247"/>
                  <a:ext cx="1923608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2" name="Straight Connector 31"/>
                <p:cNvCxnSpPr>
                  <a:stCxn id="31" idx="1"/>
                  <a:endCxn id="30" idx="5"/>
                </p:cNvCxnSpPr>
                <p:nvPr/>
              </p:nvCxnSpPr>
              <p:spPr>
                <a:xfrm rot="10800000">
                  <a:off x="2139631" y="3289031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>
                  <a:stCxn id="31" idx="5"/>
                </p:cNvCxnSpPr>
                <p:nvPr/>
              </p:nvCxnSpPr>
              <p:spPr>
                <a:xfrm flipV="1">
                  <a:off x="4638341" y="4000105"/>
                  <a:ext cx="1216303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29" name="Flowchart: Delay 28"/>
              <p:cNvSpPr/>
              <p:nvPr/>
            </p:nvSpPr>
            <p:spPr>
              <a:xfrm flipH="1">
                <a:off x="8359200" y="4642121"/>
                <a:ext cx="1142022" cy="863210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22" name="Group 45"/>
            <p:cNvGrpSpPr>
              <a:grpSpLocks/>
            </p:cNvGrpSpPr>
            <p:nvPr/>
          </p:nvGrpSpPr>
          <p:grpSpPr bwMode="auto">
            <a:xfrm>
              <a:off x="857224" y="3000372"/>
              <a:ext cx="1714512" cy="857256"/>
              <a:chOff x="857224" y="2071678"/>
              <a:chExt cx="6929486" cy="3071834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857224" y="2071678"/>
                <a:ext cx="150138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8" name="Regular Pentagon 47"/>
              <p:cNvSpPr/>
              <p:nvPr/>
            </p:nvSpPr>
            <p:spPr>
              <a:xfrm>
                <a:off x="2711505" y="3431251"/>
                <a:ext cx="193127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9" name="Flowchart: Delay 48"/>
              <p:cNvSpPr/>
              <p:nvPr/>
            </p:nvSpPr>
            <p:spPr>
              <a:xfrm>
                <a:off x="5855439" y="2640536"/>
                <a:ext cx="1931271" cy="1359573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0" name="Straight Connector 49"/>
              <p:cNvCxnSpPr>
                <a:stCxn id="48" idx="1"/>
                <a:endCxn id="47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8" idx="5"/>
              </p:cNvCxnSpPr>
              <p:nvPr/>
            </p:nvCxnSpPr>
            <p:spPr>
              <a:xfrm flipV="1">
                <a:off x="4642777" y="4000109"/>
                <a:ext cx="1212662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23" name="Group 51"/>
            <p:cNvGrpSpPr>
              <a:grpSpLocks/>
            </p:cNvGrpSpPr>
            <p:nvPr/>
          </p:nvGrpSpPr>
          <p:grpSpPr bwMode="auto">
            <a:xfrm>
              <a:off x="857224" y="3857628"/>
              <a:ext cx="1785950" cy="857256"/>
              <a:chOff x="500034" y="1142984"/>
              <a:chExt cx="3714776" cy="1785950"/>
            </a:xfrm>
          </p:grpSpPr>
          <p:grpSp>
            <p:nvGrpSpPr>
              <p:cNvPr id="21532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57224" y="2071674"/>
                  <a:ext cx="1503431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56" name="Regular Pentagon 55"/>
                <p:cNvSpPr/>
                <p:nvPr/>
              </p:nvSpPr>
              <p:spPr>
                <a:xfrm>
                  <a:off x="2713635" y="3431247"/>
                  <a:ext cx="192831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57" name="Straight Connector 56"/>
                <p:cNvCxnSpPr>
                  <a:stCxn id="56" idx="1"/>
                  <a:endCxn id="55" idx="5"/>
                </p:cNvCxnSpPr>
                <p:nvPr/>
              </p:nvCxnSpPr>
              <p:spPr>
                <a:xfrm rot="10800000">
                  <a:off x="2138409" y="3289031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>
                  <a:stCxn id="56" idx="5"/>
                </p:cNvCxnSpPr>
                <p:nvPr/>
              </p:nvCxnSpPr>
              <p:spPr>
                <a:xfrm flipV="1">
                  <a:off x="4641950" y="4000105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Pentagon 53"/>
              <p:cNvSpPr/>
              <p:nvPr/>
            </p:nvSpPr>
            <p:spPr>
              <a:xfrm>
                <a:off x="2999666" y="1500172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24" name="Group 58"/>
            <p:cNvGrpSpPr>
              <a:grpSpLocks/>
            </p:cNvGrpSpPr>
            <p:nvPr/>
          </p:nvGrpSpPr>
          <p:grpSpPr bwMode="auto">
            <a:xfrm>
              <a:off x="857224" y="5643578"/>
              <a:ext cx="1714512" cy="857256"/>
              <a:chOff x="5143504" y="1142984"/>
              <a:chExt cx="3643338" cy="1785950"/>
            </a:xfrm>
          </p:grpSpPr>
          <p:grpSp>
            <p:nvGrpSpPr>
              <p:cNvPr id="21525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857224" y="2071678"/>
                  <a:ext cx="1502569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64" name="Regular Pentagon 63"/>
                <p:cNvSpPr/>
                <p:nvPr/>
              </p:nvSpPr>
              <p:spPr>
                <a:xfrm>
                  <a:off x="2713729" y="3431247"/>
                  <a:ext cx="192996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65" name="Straight Connector 64"/>
                <p:cNvCxnSpPr>
                  <a:stCxn id="64" idx="1"/>
                  <a:endCxn id="63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stCxn id="64" idx="5"/>
                </p:cNvCxnSpPr>
                <p:nvPr/>
              </p:nvCxnSpPr>
              <p:spPr>
                <a:xfrm flipV="1">
                  <a:off x="4643694" y="4000105"/>
                  <a:ext cx="1215410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Rectangle 60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62" name="Chevron 61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T</a:t>
                </a:r>
                <a:endParaRPr lang="en-CA" sz="1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</p:grpSp>
      </p:grpSp>
      <p:grpSp>
        <p:nvGrpSpPr>
          <p:cNvPr id="40" name="Group 39"/>
          <p:cNvGrpSpPr>
            <a:grpSpLocks/>
          </p:cNvGrpSpPr>
          <p:nvPr/>
        </p:nvGrpSpPr>
        <p:grpSpPr bwMode="auto">
          <a:xfrm flipH="1">
            <a:off x="5786438" y="4714875"/>
            <a:ext cx="1714500" cy="857250"/>
            <a:chOff x="857224" y="2071678"/>
            <a:chExt cx="6929486" cy="3071834"/>
          </a:xfrm>
        </p:grpSpPr>
        <p:sp>
          <p:nvSpPr>
            <p:cNvPr id="41" name="Oval 40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2" name="Regular Pentagon 41"/>
            <p:cNvSpPr/>
            <p:nvPr/>
          </p:nvSpPr>
          <p:spPr>
            <a:xfrm>
              <a:off x="2711505" y="3431251"/>
              <a:ext cx="1931271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44" name="Straight Connector 43"/>
            <p:cNvCxnSpPr>
              <a:stCxn id="42" idx="1"/>
              <a:endCxn id="41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2" idx="5"/>
            </p:cNvCxnSpPr>
            <p:nvPr/>
          </p:nvCxnSpPr>
          <p:spPr>
            <a:xfrm flipV="1">
              <a:off x="4642777" y="4000109"/>
              <a:ext cx="1212662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lay 42"/>
            <p:cNvSpPr/>
            <p:nvPr/>
          </p:nvSpPr>
          <p:spPr>
            <a:xfrm>
              <a:off x="5855439" y="2640536"/>
              <a:ext cx="1931271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9584E-6 L 0.35608 -4.49584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Green">
      <a:dk1>
        <a:srgbClr val="003A51"/>
      </a:dk1>
      <a:lt1>
        <a:srgbClr val="0086BC"/>
      </a:lt1>
      <a:dk2>
        <a:srgbClr val="3C7C28"/>
      </a:dk2>
      <a:lt2>
        <a:srgbClr val="FFFBBA"/>
      </a:lt2>
      <a:accent1>
        <a:srgbClr val="0F6FC6"/>
      </a:accent1>
      <a:accent2>
        <a:srgbClr val="003A51"/>
      </a:accent2>
      <a:accent3>
        <a:srgbClr val="0BD0D9"/>
      </a:accent3>
      <a:accent4>
        <a:srgbClr val="10CF9B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2258</TotalTime>
  <Words>275</Words>
  <Application>Microsoft Office PowerPoint</Application>
  <PresentationFormat>On-screen Show (4:3)</PresentationFormat>
  <Paragraphs>82</Paragraphs>
  <Slides>14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Garamond</vt:lpstr>
      <vt:lpstr>Arial</vt:lpstr>
      <vt:lpstr>Calibri</vt:lpstr>
      <vt:lpstr>Constantia</vt:lpstr>
      <vt:lpstr>Wingdings 2</vt:lpstr>
      <vt:lpstr>Narkisim</vt:lpstr>
      <vt:lpstr>Flow</vt:lpstr>
      <vt:lpstr>Flow</vt:lpstr>
      <vt:lpstr>Flow</vt:lpstr>
      <vt:lpstr>Flow</vt:lpstr>
      <vt:lpstr>Slide 1</vt:lpstr>
      <vt:lpstr>DNA Structure</vt:lpstr>
      <vt:lpstr>Nucleotides</vt:lpstr>
      <vt:lpstr>Nucleotides</vt:lpstr>
      <vt:lpstr>Nucleotides</vt:lpstr>
      <vt:lpstr>Nucleotides</vt:lpstr>
      <vt:lpstr>DNA Structure</vt:lpstr>
      <vt:lpstr>DNA Structure</vt:lpstr>
      <vt:lpstr>Slide 9</vt:lpstr>
      <vt:lpstr>DNA Structure</vt:lpstr>
      <vt:lpstr>DNA Structure</vt:lpstr>
      <vt:lpstr>Slide 12</vt:lpstr>
      <vt:lpstr>Your Task</vt:lpstr>
      <vt:lpstr>Slide 14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Michael Dowdall</dc:creator>
  <cp:keywords>Biology</cp:keywords>
  <cp:lastModifiedBy>Ministry of Education</cp:lastModifiedBy>
  <cp:revision>160</cp:revision>
  <dcterms:created xsi:type="dcterms:W3CDTF">2007-08-07T22:00:48Z</dcterms:created>
  <dcterms:modified xsi:type="dcterms:W3CDTF">2008-07-28T22:39:17Z</dcterms:modified>
</cp:coreProperties>
</file>